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4CF5AF5-FE41-4132-B042-5D7FF1927E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8F2A491-93BC-43AA-A165-210260EDD7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111C62F-00C9-448A-8C17-8B0C7E147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56DC4DF-E524-4037-B125-F4C243B2A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5CBC2A7-0885-4D1A-BB6A-73334D9CA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5892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0E06A8-0AB3-4D60-AE48-002729BC6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707E4AE-7BC4-4EA8-86FD-D594B7EF0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CD61C67-C4AC-4899-9722-F4A12750F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77D1F05-9209-4621-9E0D-55802595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EF1BB6A-25EF-4147-9882-CA672B899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5154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ADCAD6-B236-465E-8436-E0D22A938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4358B5B-892A-4128-B144-18B490197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7A08ED-DF6A-44F0-93D0-095CAEB9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0F67493-ACC8-4C4A-AF67-5132F04BA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875410-79B1-4C7F-924A-7BAD6B34E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8761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81CDBC5-A120-4E88-9A3E-2D74097B1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CE5E4CE-A08C-4F07-B331-90DFEEF78D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026E959-10DF-46F1-9569-17DB308AA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8F6027F-9CE1-47FF-8C87-B949D4587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9E8EF2-E73F-485D-98B3-71C9E347C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396FE4F-548B-4CF8-BA5E-7B1BDB97B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8044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5C5290-E684-4626-9194-B34AB2DF3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F3031F3-2721-4026-9FB4-B57170689F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5518A57-37C5-48B7-9367-197419405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30BB853-3932-4089-ACF5-C95D55049C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B947E63-AE67-4785-AAA0-25E76B770B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2FFA70FC-8D22-424C-AC6C-730C8AE45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7B691E4-AB31-4B5B-99ED-FE4881BE8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CC969F29-02E8-4873-86F3-31ED2317A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660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18182D-8494-44F0-B1DE-D227401A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6F593C4-0F41-4699-AABF-34523B059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574DB8D-6562-48B4-AC35-98ABCBF9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53D0D22-D3BB-459B-9D60-08D3C372E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3350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602EE47-D3FF-43A9-A01F-F0AC00CC4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2E660019-2F01-453E-A04D-2261B8DAD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5A94395-8842-43D9-A84F-9DA48FF6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2814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58385F-B184-435E-B6BD-5CAEFB332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98541FA-693C-46A7-A748-9530ABA23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53BAEC7-4774-490F-B1C0-AC03EC493D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F978432-D8A1-4F4B-B404-4E52B3B9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602AC5A-FBD4-498F-91CF-E4DDFD85B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66EEBF0-35C7-449B-B2A1-824FDF100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349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AC5AD0-5C84-4605-BFBF-C6CCB5260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899D6A0F-8E3D-4644-8A1A-FAADB2B51E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6AD0640-06E9-4D50-AE92-0074371D43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7CBE0F7-3417-4A0B-8C1E-7E6CCB40A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D45F04A-E6A0-41F0-9B25-582B5DE11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FF12D26-1047-4862-96A6-679803C2C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7057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54D8F7-A75A-4BB0-9AF3-CCAF39AFA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DD1F106-036F-42BC-A732-4A45EB063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97F56A9-4B90-4BFE-AEC1-B5554E027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B96380-1C29-4048-9FBD-C121054D3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416B5BE-36A0-4752-AFFF-B278DDD07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325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F7CCC9D7-D025-42E4-B66A-4B291F6FD4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D58325A-B676-4FD5-9245-1B1AAEB1BE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54768D-2AF2-44B8-B72A-E3802A433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9095A6-E1D4-4D09-92B9-79550E8D8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DC57F55-342C-4034-8F03-D3DF20692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497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DE639926-0BC8-4691-BAEC-0E8E800D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AA75C64-F232-4EA5-BFAD-1BBA875CB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40FABF3-0D0F-41B8-AB5B-630BA0105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218E1-F58E-42D4-A2A9-889B7FACAD59}" type="datetimeFigureOut">
              <a:rPr lang="it-IT" smtClean="0"/>
              <a:t>19/11/2021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E95416C-F25D-4266-9686-C9EA0539F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E64A615-9AB7-46FF-BB20-0FCB00FB4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525BF-920C-438E-8CD2-EF2157BAE3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841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E218C1-8BA8-4914-97A9-89EB553D68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Rules for new </a:t>
            </a:r>
            <a:r>
              <a:rPr lang="it-IT" dirty="0" err="1"/>
              <a:t>committees</a:t>
            </a:r>
            <a:endParaRPr lang="it-IT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098E37F-718D-4160-92C3-99B314917E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RSAI Council meeting, Nov. 11, 2021</a:t>
            </a:r>
          </a:p>
        </p:txBody>
      </p:sp>
    </p:spTree>
    <p:extLst>
      <p:ext uri="{BB962C8B-B14F-4D97-AF65-F5344CB8AC3E}">
        <p14:creationId xmlns:p14="http://schemas.microsoft.com/office/powerpoint/2010/main" val="1586243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D41382-CA72-4B25-9231-FAB2F7FD4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1.	</a:t>
            </a:r>
            <a:r>
              <a:rPr lang="it-IT" dirty="0" err="1"/>
              <a:t>Diversity</a:t>
            </a:r>
            <a:r>
              <a:rPr lang="it-IT" dirty="0"/>
              <a:t> and </a:t>
            </a:r>
            <a:r>
              <a:rPr lang="it-IT" dirty="0" err="1"/>
              <a:t>inclusion</a:t>
            </a:r>
            <a:r>
              <a:rPr lang="it-IT" dirty="0"/>
              <a:t> committee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4591287-A57E-435B-A7B1-800D0179C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3693"/>
            <a:ext cx="10515600" cy="47032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b="1" dirty="0" err="1"/>
              <a:t>Goals</a:t>
            </a:r>
            <a:r>
              <a:rPr lang="it-IT" dirty="0"/>
              <a:t>:</a:t>
            </a:r>
          </a:p>
          <a:p>
            <a:pPr lvl="1" algn="just"/>
            <a:r>
              <a:rPr lang="it-IT" dirty="0" err="1"/>
              <a:t>Promoting</a:t>
            </a:r>
            <a:r>
              <a:rPr lang="it-IT" dirty="0"/>
              <a:t> the </a:t>
            </a:r>
            <a:r>
              <a:rPr lang="it-IT" dirty="0" err="1"/>
              <a:t>presence</a:t>
            </a:r>
            <a:r>
              <a:rPr lang="it-IT" dirty="0"/>
              <a:t> of a balanced </a:t>
            </a:r>
            <a:r>
              <a:rPr lang="it-IT" dirty="0" err="1"/>
              <a:t>composition</a:t>
            </a:r>
            <a:r>
              <a:rPr lang="it-IT" dirty="0"/>
              <a:t> of members in the RSAI </a:t>
            </a:r>
            <a:r>
              <a:rPr lang="it-IT" dirty="0" err="1"/>
              <a:t>activities</a:t>
            </a:r>
            <a:r>
              <a:rPr lang="it-IT" dirty="0"/>
              <a:t>;</a:t>
            </a:r>
          </a:p>
          <a:p>
            <a:pPr lvl="1" algn="just"/>
            <a:r>
              <a:rPr lang="en-US" dirty="0"/>
              <a:t>Encouraging diversity across multiple dimensions including but not limited to: gender/gender identity, race/ethnicity, age, discipline, and geography;</a:t>
            </a:r>
          </a:p>
          <a:p>
            <a:pPr lvl="1" algn="just"/>
            <a:r>
              <a:rPr lang="it-IT" dirty="0" err="1"/>
              <a:t>Stimulating</a:t>
            </a:r>
            <a:r>
              <a:rPr lang="it-IT" dirty="0"/>
              <a:t> </a:t>
            </a:r>
            <a:r>
              <a:rPr lang="it-IT" dirty="0" err="1"/>
              <a:t>candidatures</a:t>
            </a:r>
            <a:r>
              <a:rPr lang="it-IT" dirty="0"/>
              <a:t> to RSAI awards by </a:t>
            </a:r>
            <a:r>
              <a:rPr lang="it-IT" dirty="0" err="1"/>
              <a:t>different</a:t>
            </a:r>
            <a:r>
              <a:rPr lang="it-IT" dirty="0"/>
              <a:t> members </a:t>
            </a:r>
            <a:r>
              <a:rPr lang="it-IT" dirty="0" err="1"/>
              <a:t>whenever</a:t>
            </a:r>
            <a:r>
              <a:rPr lang="it-IT" dirty="0"/>
              <a:t> appropriate.</a:t>
            </a:r>
          </a:p>
          <a:p>
            <a:pPr lvl="1" algn="just"/>
            <a:r>
              <a:rPr lang="it-IT" dirty="0"/>
              <a:t>Drafting a list of </a:t>
            </a:r>
            <a:r>
              <a:rPr lang="it-IT" dirty="0" err="1"/>
              <a:t>recommendations</a:t>
            </a:r>
            <a:r>
              <a:rPr lang="it-IT" dirty="0"/>
              <a:t> to guide future </a:t>
            </a:r>
            <a:r>
              <a:rPr lang="it-IT" dirty="0" err="1"/>
              <a:t>developments</a:t>
            </a:r>
            <a:r>
              <a:rPr lang="it-IT" dirty="0"/>
              <a:t> of the </a:t>
            </a:r>
            <a:r>
              <a:rPr lang="it-IT" dirty="0" err="1"/>
              <a:t>Association</a:t>
            </a:r>
            <a:r>
              <a:rPr lang="it-IT" dirty="0"/>
              <a:t>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Duration: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Members 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two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. For the first </a:t>
            </a:r>
            <a:r>
              <a:rPr lang="it-IT" sz="2600" dirty="0" err="1"/>
              <a:t>term</a:t>
            </a:r>
            <a:r>
              <a:rPr lang="it-IT" sz="2600" dirty="0"/>
              <a:t>, </a:t>
            </a:r>
            <a:r>
              <a:rPr lang="it-IT" sz="2600" dirty="0" err="1"/>
              <a:t>two</a:t>
            </a:r>
            <a:r>
              <a:rPr lang="it-IT" sz="2600" dirty="0"/>
              <a:t> members </a:t>
            </a:r>
            <a:r>
              <a:rPr lang="it-IT" sz="2600" dirty="0" err="1"/>
              <a:t>will</a:t>
            </a:r>
            <a:r>
              <a:rPr lang="it-IT" sz="2600" dirty="0"/>
              <a:t>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three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, in </a:t>
            </a:r>
            <a:r>
              <a:rPr lang="it-IT" sz="2600" dirty="0" err="1"/>
              <a:t>order</a:t>
            </a:r>
            <a:r>
              <a:rPr lang="it-IT" sz="2600" dirty="0"/>
              <a:t> to guarantee historical </a:t>
            </a:r>
            <a:r>
              <a:rPr lang="it-IT" sz="2600" dirty="0" err="1"/>
              <a:t>memory</a:t>
            </a:r>
            <a:r>
              <a:rPr lang="it-IT" sz="2600" dirty="0"/>
              <a:t>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 Nomination of members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The Committee </a:t>
            </a:r>
            <a:r>
              <a:rPr lang="it-IT" sz="2600" dirty="0" err="1"/>
              <a:t>is</a:t>
            </a:r>
            <a:r>
              <a:rPr lang="it-IT" sz="2600" dirty="0"/>
              <a:t> made up of </a:t>
            </a:r>
            <a:r>
              <a:rPr lang="it-IT" sz="2600" dirty="0" err="1"/>
              <a:t>five</a:t>
            </a:r>
            <a:r>
              <a:rPr lang="it-IT" sz="2600" dirty="0"/>
              <a:t> members. The RSAI Council </a:t>
            </a:r>
            <a:r>
              <a:rPr lang="it-IT" sz="2600" dirty="0" err="1"/>
              <a:t>elects</a:t>
            </a:r>
            <a:r>
              <a:rPr lang="it-IT" sz="2600" dirty="0"/>
              <a:t> a member, </a:t>
            </a:r>
            <a:r>
              <a:rPr lang="it-IT" sz="2600" dirty="0" err="1"/>
              <a:t>who</a:t>
            </a:r>
            <a:r>
              <a:rPr lang="it-IT" sz="2600" dirty="0"/>
              <a:t> </a:t>
            </a:r>
            <a:r>
              <a:rPr lang="it-IT" sz="2600" dirty="0" err="1"/>
              <a:t>automatically</a:t>
            </a:r>
            <a:r>
              <a:rPr lang="it-IT" sz="2600" dirty="0"/>
              <a:t> </a:t>
            </a:r>
            <a:r>
              <a:rPr lang="it-IT" sz="2600" dirty="0" err="1"/>
              <a:t>chairs</a:t>
            </a:r>
            <a:r>
              <a:rPr lang="it-IT" sz="2600" dirty="0"/>
              <a:t> the committee. </a:t>
            </a:r>
            <a:r>
              <a:rPr lang="it-IT" sz="2600" dirty="0" err="1"/>
              <a:t>Four</a:t>
            </a:r>
            <a:r>
              <a:rPr lang="it-IT" sz="2600" dirty="0"/>
              <a:t> additional members are </a:t>
            </a:r>
            <a:r>
              <a:rPr lang="it-IT" sz="2600" dirty="0" err="1"/>
              <a:t>nominated</a:t>
            </a:r>
            <a:r>
              <a:rPr lang="it-IT" sz="2600" dirty="0"/>
              <a:t> on the </a:t>
            </a:r>
            <a:r>
              <a:rPr lang="it-IT" sz="2600" dirty="0" err="1"/>
              <a:t>basis</a:t>
            </a:r>
            <a:r>
              <a:rPr lang="it-IT" sz="2600" dirty="0"/>
              <a:t> of </a:t>
            </a:r>
            <a:r>
              <a:rPr lang="it-IT" sz="2600" dirty="0" err="1"/>
              <a:t>dedicated</a:t>
            </a:r>
            <a:r>
              <a:rPr lang="it-IT" sz="2600" dirty="0"/>
              <a:t> elections, one from </a:t>
            </a:r>
            <a:r>
              <a:rPr lang="it-IT" sz="2600" dirty="0" err="1"/>
              <a:t>each</a:t>
            </a:r>
            <a:r>
              <a:rPr lang="it-IT" sz="2600" dirty="0"/>
              <a:t> </a:t>
            </a:r>
            <a:r>
              <a:rPr lang="it-IT" sz="2600" dirty="0" err="1"/>
              <a:t>supranational</a:t>
            </a:r>
            <a:r>
              <a:rPr lang="it-IT" sz="2600" dirty="0"/>
              <a:t> section.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dirty="0"/>
              <a:t>Committee members report to the RSAI Council </a:t>
            </a:r>
            <a:r>
              <a:rPr lang="it-IT" sz="2800" dirty="0" err="1"/>
              <a:t>whenever</a:t>
            </a:r>
            <a:r>
              <a:rPr lang="it-IT" sz="2800" dirty="0"/>
              <a:t> </a:t>
            </a:r>
            <a:r>
              <a:rPr lang="it-IT" sz="2800" dirty="0" err="1"/>
              <a:t>necessary</a:t>
            </a:r>
            <a:r>
              <a:rPr lang="it-IT" sz="2800" dirty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99911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D41382-CA72-4B25-9231-FAB2F7FD4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2.	Communication committee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4591287-A57E-435B-A7B1-800D0179C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3693"/>
            <a:ext cx="10515600" cy="47032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b="1" dirty="0" err="1"/>
              <a:t>Goals</a:t>
            </a:r>
            <a:r>
              <a:rPr lang="it-IT" dirty="0"/>
              <a:t>:</a:t>
            </a:r>
          </a:p>
          <a:p>
            <a:pPr lvl="1" algn="just"/>
            <a:r>
              <a:rPr lang="it-IT" dirty="0" err="1"/>
              <a:t>Promoting</a:t>
            </a:r>
            <a:r>
              <a:rPr lang="it-IT" dirty="0"/>
              <a:t> the branding of the </a:t>
            </a:r>
            <a:r>
              <a:rPr lang="it-IT" dirty="0" err="1"/>
              <a:t>Association</a:t>
            </a:r>
            <a:r>
              <a:rPr lang="it-IT" dirty="0"/>
              <a:t> and the marketing of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activities</a:t>
            </a:r>
            <a:r>
              <a:rPr lang="it-IT" dirty="0"/>
              <a:t> </a:t>
            </a:r>
            <a:r>
              <a:rPr lang="it-IT" dirty="0" err="1"/>
              <a:t>all</a:t>
            </a:r>
            <a:r>
              <a:rPr lang="it-IT" dirty="0"/>
              <a:t> over the world;</a:t>
            </a:r>
          </a:p>
          <a:p>
            <a:pPr lvl="1" algn="just"/>
            <a:r>
              <a:rPr lang="it-IT" dirty="0" err="1"/>
              <a:t>Promoting</a:t>
            </a:r>
            <a:r>
              <a:rPr lang="it-IT" dirty="0"/>
              <a:t> the </a:t>
            </a:r>
            <a:r>
              <a:rPr lang="it-IT" dirty="0" err="1"/>
              <a:t>increase</a:t>
            </a:r>
            <a:r>
              <a:rPr lang="it-IT" dirty="0"/>
              <a:t> in the membership of the </a:t>
            </a:r>
            <a:r>
              <a:rPr lang="it-IT" dirty="0" err="1"/>
              <a:t>Association</a:t>
            </a:r>
            <a:r>
              <a:rPr lang="it-IT" dirty="0"/>
              <a:t>;</a:t>
            </a:r>
          </a:p>
          <a:p>
            <a:pPr lvl="1" algn="just"/>
            <a:r>
              <a:rPr lang="it-IT" dirty="0" err="1"/>
              <a:t>Guaranteeing</a:t>
            </a:r>
            <a:r>
              <a:rPr lang="it-IT" dirty="0"/>
              <a:t> an </a:t>
            </a:r>
            <a:r>
              <a:rPr lang="it-IT" dirty="0" err="1"/>
              <a:t>effective</a:t>
            </a:r>
            <a:r>
              <a:rPr lang="it-IT" dirty="0"/>
              <a:t> and </a:t>
            </a:r>
            <a:r>
              <a:rPr lang="it-IT" dirty="0" err="1"/>
              <a:t>active</a:t>
            </a:r>
            <a:r>
              <a:rPr lang="it-IT" dirty="0"/>
              <a:t> </a:t>
            </a:r>
            <a:r>
              <a:rPr lang="it-IT" dirty="0" err="1"/>
              <a:t>presence</a:t>
            </a:r>
            <a:r>
              <a:rPr lang="it-IT" dirty="0"/>
              <a:t> of the </a:t>
            </a:r>
            <a:r>
              <a:rPr lang="it-IT" dirty="0" err="1"/>
              <a:t>Association</a:t>
            </a:r>
            <a:r>
              <a:rPr lang="it-IT" dirty="0"/>
              <a:t> on the </a:t>
            </a:r>
            <a:r>
              <a:rPr lang="it-IT" dirty="0" err="1"/>
              <a:t>main</a:t>
            </a:r>
            <a:r>
              <a:rPr lang="it-IT" dirty="0"/>
              <a:t> social media, and </a:t>
            </a:r>
            <a:r>
              <a:rPr lang="it-IT" dirty="0" err="1"/>
              <a:t>handling</a:t>
            </a:r>
            <a:r>
              <a:rPr lang="it-IT" dirty="0"/>
              <a:t> of </a:t>
            </a:r>
            <a:r>
              <a:rPr lang="it-IT" dirty="0" err="1"/>
              <a:t>digital</a:t>
            </a:r>
            <a:r>
              <a:rPr lang="it-IT" dirty="0"/>
              <a:t> technologies;</a:t>
            </a:r>
          </a:p>
          <a:p>
            <a:pPr lvl="1" algn="just"/>
            <a:r>
              <a:rPr lang="it-IT" dirty="0" err="1"/>
              <a:t>Promote</a:t>
            </a:r>
            <a:r>
              <a:rPr lang="it-IT" dirty="0"/>
              <a:t> special sessions in RSAI </a:t>
            </a:r>
            <a:r>
              <a:rPr lang="it-IT" dirty="0" err="1"/>
              <a:t>congresses</a:t>
            </a:r>
            <a:r>
              <a:rPr lang="it-IT" dirty="0"/>
              <a:t> </a:t>
            </a:r>
            <a:r>
              <a:rPr lang="it-IT" dirty="0" err="1"/>
              <a:t>dedicated</a:t>
            </a:r>
            <a:r>
              <a:rPr lang="it-IT" dirty="0"/>
              <a:t> to </a:t>
            </a:r>
            <a:r>
              <a:rPr lang="it-IT" dirty="0" err="1"/>
              <a:t>preparing</a:t>
            </a:r>
            <a:r>
              <a:rPr lang="it-IT" dirty="0"/>
              <a:t> job market </a:t>
            </a:r>
            <a:r>
              <a:rPr lang="it-IT" dirty="0" err="1"/>
              <a:t>candidatures</a:t>
            </a:r>
            <a:r>
              <a:rPr lang="it-IT" dirty="0"/>
              <a:t> </a:t>
            </a:r>
            <a:r>
              <a:rPr lang="it-IT" dirty="0" err="1"/>
              <a:t>wherever</a:t>
            </a:r>
            <a:r>
              <a:rPr lang="it-IT" dirty="0"/>
              <a:t>/</a:t>
            </a:r>
            <a:r>
              <a:rPr lang="it-IT" dirty="0" err="1"/>
              <a:t>whenever</a:t>
            </a:r>
            <a:r>
              <a:rPr lang="it-IT" dirty="0"/>
              <a:t> appropriate.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Duration: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Members 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two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. For the first </a:t>
            </a:r>
            <a:r>
              <a:rPr lang="it-IT" sz="2600" dirty="0" err="1"/>
              <a:t>term</a:t>
            </a:r>
            <a:r>
              <a:rPr lang="it-IT" sz="2600" dirty="0"/>
              <a:t>, </a:t>
            </a:r>
            <a:r>
              <a:rPr lang="it-IT" sz="2600" dirty="0" err="1"/>
              <a:t>two</a:t>
            </a:r>
            <a:r>
              <a:rPr lang="it-IT" sz="2600" dirty="0"/>
              <a:t> members </a:t>
            </a:r>
            <a:r>
              <a:rPr lang="it-IT" sz="2600" dirty="0" err="1"/>
              <a:t>will</a:t>
            </a:r>
            <a:r>
              <a:rPr lang="it-IT" sz="2600" dirty="0"/>
              <a:t>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three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, in </a:t>
            </a:r>
            <a:r>
              <a:rPr lang="it-IT" sz="2600" dirty="0" err="1"/>
              <a:t>order</a:t>
            </a:r>
            <a:r>
              <a:rPr lang="it-IT" sz="2600" dirty="0"/>
              <a:t> to guarantee historical </a:t>
            </a:r>
            <a:r>
              <a:rPr lang="it-IT" sz="2600" dirty="0" err="1"/>
              <a:t>memory</a:t>
            </a:r>
            <a:r>
              <a:rPr lang="it-IT" sz="2600" dirty="0"/>
              <a:t>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 Nomination of members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The Committee </a:t>
            </a:r>
            <a:r>
              <a:rPr lang="it-IT" sz="2600" dirty="0" err="1"/>
              <a:t>is</a:t>
            </a:r>
            <a:r>
              <a:rPr lang="it-IT" sz="2600" dirty="0"/>
              <a:t> made up of </a:t>
            </a:r>
            <a:r>
              <a:rPr lang="it-IT" sz="2600" dirty="0" err="1"/>
              <a:t>five</a:t>
            </a:r>
            <a:r>
              <a:rPr lang="it-IT" sz="2600" dirty="0"/>
              <a:t> members. The RSAI Executive </a:t>
            </a:r>
            <a:r>
              <a:rPr lang="it-IT" sz="2600" dirty="0" err="1"/>
              <a:t>Director</a:t>
            </a:r>
            <a:r>
              <a:rPr lang="it-IT" sz="2600" dirty="0"/>
              <a:t> </a:t>
            </a:r>
            <a:r>
              <a:rPr lang="it-IT" sz="2600" dirty="0" err="1"/>
              <a:t>automatically</a:t>
            </a:r>
            <a:r>
              <a:rPr lang="it-IT" sz="2600" dirty="0"/>
              <a:t> </a:t>
            </a:r>
            <a:r>
              <a:rPr lang="it-IT" sz="2600" dirty="0" err="1"/>
              <a:t>chairs</a:t>
            </a:r>
            <a:r>
              <a:rPr lang="it-IT" sz="2600" dirty="0"/>
              <a:t> the committee. </a:t>
            </a:r>
            <a:r>
              <a:rPr lang="it-IT" sz="2600" dirty="0" err="1"/>
              <a:t>Four</a:t>
            </a:r>
            <a:r>
              <a:rPr lang="it-IT" sz="2600" dirty="0"/>
              <a:t> additional members are </a:t>
            </a:r>
            <a:r>
              <a:rPr lang="it-IT" sz="2600" dirty="0" err="1"/>
              <a:t>nominated</a:t>
            </a:r>
            <a:r>
              <a:rPr lang="it-IT" sz="2600" dirty="0"/>
              <a:t> on the </a:t>
            </a:r>
            <a:r>
              <a:rPr lang="it-IT" sz="2600" dirty="0" err="1"/>
              <a:t>basis</a:t>
            </a:r>
            <a:r>
              <a:rPr lang="it-IT" sz="2600" dirty="0"/>
              <a:t> of </a:t>
            </a:r>
            <a:r>
              <a:rPr lang="it-IT" sz="2600" dirty="0" err="1"/>
              <a:t>dedicated</a:t>
            </a:r>
            <a:r>
              <a:rPr lang="it-IT" sz="2600" dirty="0"/>
              <a:t> elections, one from </a:t>
            </a:r>
            <a:r>
              <a:rPr lang="it-IT" sz="2600" dirty="0" err="1"/>
              <a:t>each</a:t>
            </a:r>
            <a:r>
              <a:rPr lang="it-IT" sz="2600" dirty="0"/>
              <a:t> </a:t>
            </a:r>
            <a:r>
              <a:rPr lang="it-IT" sz="2600" dirty="0" err="1"/>
              <a:t>supranational</a:t>
            </a:r>
            <a:r>
              <a:rPr lang="it-IT" sz="2600" dirty="0"/>
              <a:t> section.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dirty="0"/>
              <a:t>Committee members report to the RSAI Council </a:t>
            </a:r>
            <a:r>
              <a:rPr lang="it-IT" sz="2800" dirty="0" err="1"/>
              <a:t>whenever</a:t>
            </a:r>
            <a:r>
              <a:rPr lang="it-IT" sz="2800" dirty="0"/>
              <a:t> </a:t>
            </a:r>
            <a:r>
              <a:rPr lang="it-IT" sz="2800" dirty="0" err="1"/>
              <a:t>necessary</a:t>
            </a:r>
            <a:r>
              <a:rPr lang="it-IT" sz="2800" dirty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8113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5BD081-F915-465E-99AC-FF77391EF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3. </a:t>
            </a:r>
            <a:r>
              <a:rPr lang="it-IT" dirty="0" err="1"/>
              <a:t>Honors</a:t>
            </a:r>
            <a:r>
              <a:rPr lang="it-IT" dirty="0"/>
              <a:t> committee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45050D9-D7E6-4D14-9C86-EB980C90E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5374"/>
            <a:ext cx="10515600" cy="538716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b="1" dirty="0" err="1"/>
              <a:t>Goals</a:t>
            </a:r>
            <a:r>
              <a:rPr lang="it-IT" dirty="0"/>
              <a:t>:</a:t>
            </a:r>
          </a:p>
          <a:p>
            <a:pPr lvl="1" algn="just"/>
            <a:r>
              <a:rPr lang="it-IT" dirty="0" err="1"/>
              <a:t>Guaranteeing</a:t>
            </a:r>
            <a:r>
              <a:rPr lang="it-IT" dirty="0"/>
              <a:t> the smooth and </a:t>
            </a:r>
            <a:r>
              <a:rPr lang="it-IT" dirty="0" err="1"/>
              <a:t>timely</a:t>
            </a:r>
            <a:r>
              <a:rPr lang="it-IT" dirty="0"/>
              <a:t> </a:t>
            </a:r>
            <a:r>
              <a:rPr lang="it-IT" dirty="0" err="1"/>
              <a:t>constitution</a:t>
            </a:r>
            <a:r>
              <a:rPr lang="it-IT" dirty="0"/>
              <a:t> of the awards </a:t>
            </a:r>
            <a:r>
              <a:rPr lang="it-IT" dirty="0" err="1"/>
              <a:t>committees</a:t>
            </a:r>
            <a:r>
              <a:rPr lang="it-IT" dirty="0"/>
              <a:t>;</a:t>
            </a:r>
          </a:p>
          <a:p>
            <a:pPr lvl="1" algn="just"/>
            <a:r>
              <a:rPr lang="it-IT" dirty="0" err="1"/>
              <a:t>Proposing</a:t>
            </a:r>
            <a:r>
              <a:rPr lang="it-IT" dirty="0"/>
              <a:t> the RSAI Council names for </a:t>
            </a:r>
            <a:r>
              <a:rPr lang="it-IT" dirty="0" err="1"/>
              <a:t>all</a:t>
            </a:r>
            <a:r>
              <a:rPr lang="it-IT" dirty="0"/>
              <a:t> award </a:t>
            </a:r>
            <a:r>
              <a:rPr lang="it-IT" dirty="0" err="1"/>
              <a:t>committees</a:t>
            </a:r>
            <a:r>
              <a:rPr lang="it-IT" dirty="0"/>
              <a:t>;</a:t>
            </a:r>
          </a:p>
          <a:p>
            <a:pPr lvl="1" algn="just"/>
            <a:r>
              <a:rPr lang="it-IT" dirty="0" err="1"/>
              <a:t>Playing</a:t>
            </a:r>
            <a:r>
              <a:rPr lang="it-IT" dirty="0"/>
              <a:t> the </a:t>
            </a:r>
            <a:r>
              <a:rPr lang="it-IT" dirty="0" err="1"/>
              <a:t>role</a:t>
            </a:r>
            <a:r>
              <a:rPr lang="it-IT" dirty="0"/>
              <a:t> of support </a:t>
            </a:r>
            <a:r>
              <a:rPr lang="it-IT" dirty="0" err="1"/>
              <a:t>during</a:t>
            </a:r>
            <a:r>
              <a:rPr lang="it-IT" dirty="0"/>
              <a:t> the </a:t>
            </a:r>
            <a:r>
              <a:rPr lang="it-IT" dirty="0" err="1"/>
              <a:t>whole</a:t>
            </a:r>
            <a:r>
              <a:rPr lang="it-IT" dirty="0"/>
              <a:t> </a:t>
            </a:r>
            <a:r>
              <a:rPr lang="it-IT" dirty="0" err="1"/>
              <a:t>period</a:t>
            </a:r>
            <a:r>
              <a:rPr lang="it-IT" dirty="0"/>
              <a:t> of </a:t>
            </a:r>
            <a:r>
              <a:rPr lang="it-IT" dirty="0" err="1"/>
              <a:t>activities</a:t>
            </a:r>
            <a:r>
              <a:rPr lang="it-IT" dirty="0"/>
              <a:t> of </a:t>
            </a:r>
            <a:r>
              <a:rPr lang="it-IT" dirty="0" err="1"/>
              <a:t>each</a:t>
            </a:r>
            <a:r>
              <a:rPr lang="it-IT" dirty="0"/>
              <a:t> award committee, </a:t>
            </a:r>
            <a:r>
              <a:rPr lang="it-IT" dirty="0" err="1"/>
              <a:t>verifying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deadlines</a:t>
            </a:r>
            <a:r>
              <a:rPr lang="it-IT" dirty="0"/>
              <a:t> are </a:t>
            </a:r>
            <a:r>
              <a:rPr lang="it-IT" dirty="0" err="1"/>
              <a:t>met</a:t>
            </a:r>
            <a:r>
              <a:rPr lang="it-IT" dirty="0"/>
              <a:t> and </a:t>
            </a:r>
            <a:r>
              <a:rPr lang="it-IT" dirty="0" err="1"/>
              <a:t>procedures</a:t>
            </a:r>
            <a:r>
              <a:rPr lang="it-IT" dirty="0"/>
              <a:t> are </a:t>
            </a:r>
            <a:r>
              <a:rPr lang="it-IT" dirty="0" err="1"/>
              <a:t>followed</a:t>
            </a:r>
            <a:r>
              <a:rPr lang="it-IT" dirty="0"/>
              <a:t> </a:t>
            </a:r>
            <a:r>
              <a:rPr lang="it-IT" dirty="0" err="1"/>
              <a:t>according</a:t>
            </a:r>
            <a:r>
              <a:rPr lang="it-IT" dirty="0"/>
              <a:t> to the rules;</a:t>
            </a:r>
          </a:p>
          <a:p>
            <a:pPr lvl="1" algn="just"/>
            <a:r>
              <a:rPr lang="it-IT" dirty="0" err="1"/>
              <a:t>Proposing</a:t>
            </a:r>
            <a:r>
              <a:rPr lang="it-IT" dirty="0"/>
              <a:t> the RSAI Council </a:t>
            </a:r>
            <a:r>
              <a:rPr lang="it-IT" dirty="0" err="1"/>
              <a:t>possible</a:t>
            </a:r>
            <a:r>
              <a:rPr lang="it-IT" dirty="0"/>
              <a:t> </a:t>
            </a:r>
            <a:r>
              <a:rPr lang="it-IT" dirty="0" err="1"/>
              <a:t>amendments</a:t>
            </a:r>
            <a:r>
              <a:rPr lang="it-IT" dirty="0"/>
              <a:t> of </a:t>
            </a:r>
            <a:r>
              <a:rPr lang="it-IT" dirty="0" err="1"/>
              <a:t>existing</a:t>
            </a:r>
            <a:r>
              <a:rPr lang="it-IT" dirty="0"/>
              <a:t> award rules </a:t>
            </a:r>
            <a:r>
              <a:rPr lang="it-IT" dirty="0" err="1"/>
              <a:t>if</a:t>
            </a:r>
            <a:r>
              <a:rPr lang="it-IT" dirty="0"/>
              <a:t> appropriate.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Duration: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Members 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two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. For the first </a:t>
            </a:r>
            <a:r>
              <a:rPr lang="it-IT" sz="2600" dirty="0" err="1"/>
              <a:t>term</a:t>
            </a:r>
            <a:r>
              <a:rPr lang="it-IT" sz="2600" dirty="0"/>
              <a:t>, </a:t>
            </a:r>
            <a:r>
              <a:rPr lang="it-IT" sz="2600" dirty="0" err="1"/>
              <a:t>two</a:t>
            </a:r>
            <a:r>
              <a:rPr lang="it-IT" sz="2600" dirty="0"/>
              <a:t> members </a:t>
            </a:r>
            <a:r>
              <a:rPr lang="it-IT" sz="2600" dirty="0" err="1"/>
              <a:t>will</a:t>
            </a:r>
            <a:r>
              <a:rPr lang="it-IT" sz="2600" dirty="0"/>
              <a:t> remain in </a:t>
            </a:r>
            <a:r>
              <a:rPr lang="it-IT" sz="2600" dirty="0" err="1"/>
              <a:t>charge</a:t>
            </a:r>
            <a:r>
              <a:rPr lang="it-IT" sz="2600" dirty="0"/>
              <a:t> for </a:t>
            </a:r>
            <a:r>
              <a:rPr lang="it-IT" sz="2600" dirty="0" err="1"/>
              <a:t>three</a:t>
            </a:r>
            <a:r>
              <a:rPr lang="it-IT" sz="2600" dirty="0"/>
              <a:t> </a:t>
            </a:r>
            <a:r>
              <a:rPr lang="it-IT" sz="2600" dirty="0" err="1"/>
              <a:t>years</a:t>
            </a:r>
            <a:r>
              <a:rPr lang="it-IT" sz="2600" dirty="0"/>
              <a:t>, in </a:t>
            </a:r>
            <a:r>
              <a:rPr lang="it-IT" sz="2600" dirty="0" err="1"/>
              <a:t>order</a:t>
            </a:r>
            <a:r>
              <a:rPr lang="it-IT" sz="2600" dirty="0"/>
              <a:t> to guarantee historical </a:t>
            </a:r>
            <a:r>
              <a:rPr lang="it-IT" sz="2600" dirty="0" err="1"/>
              <a:t>memory</a:t>
            </a:r>
            <a:r>
              <a:rPr lang="it-IT" sz="2600" dirty="0"/>
              <a:t>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b="1" dirty="0"/>
              <a:t> Nomination of members</a:t>
            </a:r>
          </a:p>
          <a:p>
            <a:pPr marL="685800" lvl="3">
              <a:spcBef>
                <a:spcPts val="1000"/>
              </a:spcBef>
            </a:pPr>
            <a:r>
              <a:rPr lang="it-IT" sz="2600" dirty="0"/>
              <a:t>The c</a:t>
            </a:r>
            <a:r>
              <a:rPr lang="it-IT" sz="2400" dirty="0"/>
              <a:t>ommittee </a:t>
            </a:r>
            <a:r>
              <a:rPr lang="it-IT" sz="2400" dirty="0" err="1"/>
              <a:t>is</a:t>
            </a:r>
            <a:r>
              <a:rPr lang="it-IT" sz="2400" dirty="0"/>
              <a:t> made up of </a:t>
            </a:r>
            <a:r>
              <a:rPr lang="it-IT" sz="2400" dirty="0" err="1"/>
              <a:t>six</a:t>
            </a:r>
            <a:r>
              <a:rPr lang="it-IT" sz="2400" dirty="0"/>
              <a:t> members. </a:t>
            </a:r>
            <a:r>
              <a:rPr lang="it-IT" sz="2600" dirty="0"/>
              <a:t>The RSAI </a:t>
            </a:r>
            <a:r>
              <a:rPr lang="it-IT" sz="2600" dirty="0" err="1"/>
              <a:t>President</a:t>
            </a:r>
            <a:r>
              <a:rPr lang="it-IT" sz="2600" dirty="0"/>
              <a:t> and the Executive </a:t>
            </a:r>
            <a:r>
              <a:rPr lang="it-IT" sz="2600" dirty="0" err="1"/>
              <a:t>Director</a:t>
            </a:r>
            <a:r>
              <a:rPr lang="it-IT" sz="2600" dirty="0"/>
              <a:t> are </a:t>
            </a:r>
            <a:r>
              <a:rPr lang="it-IT" sz="2600" dirty="0" err="1"/>
              <a:t>automatically</a:t>
            </a:r>
            <a:r>
              <a:rPr lang="it-IT" sz="2600" dirty="0"/>
              <a:t> members of the committee. </a:t>
            </a:r>
            <a:r>
              <a:rPr lang="it-IT" sz="2600" dirty="0" err="1"/>
              <a:t>Four</a:t>
            </a:r>
            <a:r>
              <a:rPr lang="it-IT" sz="2600" dirty="0"/>
              <a:t> additional members are </a:t>
            </a:r>
            <a:r>
              <a:rPr lang="it-IT" sz="2600" dirty="0" err="1"/>
              <a:t>nominated</a:t>
            </a:r>
            <a:r>
              <a:rPr lang="it-IT" sz="2600" dirty="0"/>
              <a:t> on the </a:t>
            </a:r>
            <a:r>
              <a:rPr lang="it-IT" sz="2600" dirty="0" err="1"/>
              <a:t>basis</a:t>
            </a:r>
            <a:r>
              <a:rPr lang="it-IT" sz="2600" dirty="0"/>
              <a:t> of </a:t>
            </a:r>
            <a:r>
              <a:rPr lang="it-IT" sz="2600" dirty="0" err="1"/>
              <a:t>dedicated</a:t>
            </a:r>
            <a:r>
              <a:rPr lang="it-IT" sz="2600" dirty="0"/>
              <a:t> elections, one from </a:t>
            </a:r>
            <a:r>
              <a:rPr lang="it-IT" sz="2600" dirty="0" err="1"/>
              <a:t>each</a:t>
            </a:r>
            <a:r>
              <a:rPr lang="it-IT" sz="2600" dirty="0"/>
              <a:t> </a:t>
            </a:r>
            <a:r>
              <a:rPr lang="it-IT" sz="2600" dirty="0" err="1"/>
              <a:t>supranational</a:t>
            </a:r>
            <a:r>
              <a:rPr lang="it-IT" sz="2600" dirty="0"/>
              <a:t> section.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it-IT" sz="2800" dirty="0"/>
              <a:t>Committee members </a:t>
            </a:r>
            <a:r>
              <a:rPr lang="it-IT" sz="2800" dirty="0" err="1"/>
              <a:t>refer</a:t>
            </a:r>
            <a:r>
              <a:rPr lang="it-IT" sz="2800" dirty="0"/>
              <a:t> to the RSAI Council </a:t>
            </a:r>
            <a:r>
              <a:rPr lang="it-IT" sz="2800" dirty="0" err="1"/>
              <a:t>whenever</a:t>
            </a:r>
            <a:r>
              <a:rPr lang="it-IT" sz="2800" dirty="0"/>
              <a:t> </a:t>
            </a:r>
            <a:r>
              <a:rPr lang="it-IT" sz="2800" dirty="0" err="1"/>
              <a:t>needed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20923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484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di Office</vt:lpstr>
      <vt:lpstr>Rules for new committees</vt:lpstr>
      <vt:lpstr>1. Diversity and inclusion committee</vt:lpstr>
      <vt:lpstr>2. Communication committee</vt:lpstr>
      <vt:lpstr>3. Honors committee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Rules for new committees</dc:title>
  <dc:creator>Andrea Antonio Caragliu</dc:creator>
  <cp:lastModifiedBy>Andrea Antonio Caragliu</cp:lastModifiedBy>
  <cp:revision>22</cp:revision>
  <dcterms:created xsi:type="dcterms:W3CDTF">2021-02-11T15:40:06Z</dcterms:created>
  <dcterms:modified xsi:type="dcterms:W3CDTF">2021-11-19T10:15:39Z</dcterms:modified>
</cp:coreProperties>
</file>